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42"/>
  </p:notesMasterIdLst>
  <p:sldIdLst>
    <p:sldId id="395" r:id="rId2"/>
    <p:sldId id="396" r:id="rId3"/>
    <p:sldId id="399" r:id="rId4"/>
    <p:sldId id="400" r:id="rId5"/>
    <p:sldId id="401" r:id="rId6"/>
    <p:sldId id="402" r:id="rId7"/>
    <p:sldId id="404" r:id="rId8"/>
    <p:sldId id="403" r:id="rId9"/>
    <p:sldId id="405" r:id="rId10"/>
    <p:sldId id="406" r:id="rId11"/>
    <p:sldId id="407" r:id="rId12"/>
    <p:sldId id="408" r:id="rId13"/>
    <p:sldId id="409" r:id="rId14"/>
    <p:sldId id="410" r:id="rId15"/>
    <p:sldId id="411" r:id="rId16"/>
    <p:sldId id="383" r:id="rId17"/>
    <p:sldId id="382" r:id="rId18"/>
    <p:sldId id="384" r:id="rId19"/>
    <p:sldId id="412" r:id="rId20"/>
    <p:sldId id="413" r:id="rId21"/>
    <p:sldId id="414" r:id="rId22"/>
    <p:sldId id="366" r:id="rId23"/>
    <p:sldId id="367" r:id="rId24"/>
    <p:sldId id="415" r:id="rId25"/>
    <p:sldId id="416" r:id="rId26"/>
    <p:sldId id="417" r:id="rId27"/>
    <p:sldId id="386" r:id="rId28"/>
    <p:sldId id="387" r:id="rId29"/>
    <p:sldId id="370" r:id="rId30"/>
    <p:sldId id="371" r:id="rId31"/>
    <p:sldId id="388" r:id="rId32"/>
    <p:sldId id="389" r:id="rId33"/>
    <p:sldId id="390" r:id="rId34"/>
    <p:sldId id="391" r:id="rId35"/>
    <p:sldId id="377" r:id="rId36"/>
    <p:sldId id="378" r:id="rId37"/>
    <p:sldId id="392" r:id="rId38"/>
    <p:sldId id="393" r:id="rId39"/>
    <p:sldId id="394" r:id="rId40"/>
    <p:sldId id="398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2" y="41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7E71DBC-6FD8-4594-9CB4-D272F0425252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00461AB-0E08-48AB-85A8-68AF15C53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04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CE45497-0FBD-4691-81E2-D46EAC4484D5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A87A0AD-069A-4D5E-AA1D-2558C72C8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24C10-A3A7-48F8-898D-B43123545FF5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BC580-D50B-4802-8EB0-5748D478A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263C6-B96B-404D-A0D9-849E8660FC16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09751-2753-4BD5-AD0A-7A6D22E5C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BBFBF-9D80-4677-91A2-F087EDF5F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4B7DD-6680-467F-A452-46DC2F986F45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AD15-EC19-4D8F-9272-EE8C002B8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434DEF-A8AB-4D05-9451-A99CA2CCB8B8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2BE988-3F24-43C6-997E-9C2046A27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80C0A7-6280-4C3C-8DA5-252D9195CA7E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A453D1-F476-44D0-AA75-A8ADD98C4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805B04-BAE8-4960-BFD3-93733AC15F2E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4C785F-D77D-46BE-A2B9-7FF2FBD5B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BE79F2-A99B-4CCF-95C1-D9FE336A2C6A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469E4D-DF61-48AA-823B-3E536448C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4C3A8-2B69-4CD7-9E60-ECBF7C29F520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9393-93A9-4554-900C-2FA585332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A23DD2-4F8A-4931-A9F0-7A4A3DD80C9E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D569FE-CF35-447A-82CF-6D58308AAD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8D41B52-D7A4-4106-B7C2-9E667B60A5C3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8E05779-B22B-4495-89A7-BFD83EC45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253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497989B-D290-45E9-A8FA-967F84745166}" type="datetimeFigureOut">
              <a:rPr lang="en-US"/>
              <a:pPr>
                <a:defRPr/>
              </a:pPr>
              <a:t>17-Feb-24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158D5AA-448D-461C-8FCF-B2796799A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5" r:id="rId2"/>
    <p:sldLayoutId id="2147483790" r:id="rId3"/>
    <p:sldLayoutId id="2147483791" r:id="rId4"/>
    <p:sldLayoutId id="2147483792" r:id="rId5"/>
    <p:sldLayoutId id="2147483793" r:id="rId6"/>
    <p:sldLayoutId id="2147483786" r:id="rId7"/>
    <p:sldLayoutId id="2147483794" r:id="rId8"/>
    <p:sldLayoutId id="2147483795" r:id="rId9"/>
    <p:sldLayoutId id="2147483787" r:id="rId10"/>
    <p:sldLayoutId id="2147483788" r:id="rId11"/>
    <p:sldLayoutId id="2147483796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Конгениталне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малформације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врата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48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4504FC-B2C3-51D2-5B0C-8CC98C7D4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771525"/>
            <a:ext cx="7353300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94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4EE448-2B68-5B39-70EA-F1653C355A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7" r="4415" b="9172"/>
          <a:stretch/>
        </p:blipFill>
        <p:spPr>
          <a:xfrm>
            <a:off x="323528" y="1700808"/>
            <a:ext cx="4608512" cy="34563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B3F911-F2D1-8A0C-C490-DA6D2699D8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7" t="19426" r="18813" b="8309"/>
          <a:stretch/>
        </p:blipFill>
        <p:spPr>
          <a:xfrm>
            <a:off x="5292080" y="1700808"/>
            <a:ext cx="345638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348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6CD676-42AD-9271-29C0-9E9BF3245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је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прекобројно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ребро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припојен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седми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пршљен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крај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слободан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припаја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грудну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кост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прво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ребро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Најчешће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обострано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Најчешће је без 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манифестује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парестезијама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подлактице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поремећајем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моторике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руке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оштећењем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циркулације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руке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праћеном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мишићном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атрофијом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а: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анамнеза,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преглед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палпациј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РТГ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грудног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коша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случају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блажих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симптома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препоручује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физикална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тежим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случајевима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F81F3F-78B0-D5F9-FC63-892DEBA6B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Вратно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ребро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4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costa cervicalis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917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C43726-3487-39F1-BBB3-153EA8D8F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2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астаје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последица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урођеног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скраћења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контрактуре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дегенерације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m. SCM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манифестује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непосредн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рођењу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нагнутости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главе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оболелог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мишића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брада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лице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окренути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здравој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Принудни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положај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главе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додатно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доприности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поремећају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развоја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цервикалне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торакалне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кичме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диференцијалној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треба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искључити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порођајну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трауму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запаљенске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парализу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n. </a:t>
            </a:r>
            <a:r>
              <a:rPr lang="en-US" sz="24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accesorius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-а.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Лечење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пресецања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доњег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припоја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F77F8D-4632-26B8-56BC-53DD105B3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Тортиколис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4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torticollis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4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caput </a:t>
            </a:r>
            <a:r>
              <a:rPr lang="en-US" sz="44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obstipum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криви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069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D164C4-F0B6-AC97-CA48-6336E84AE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940" y="1556792"/>
            <a:ext cx="8229600" cy="4525962"/>
          </a:xfrm>
        </p:spPr>
        <p:txBody>
          <a:bodyPr/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 су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васкуларне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лезије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које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спадају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хамартоме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Могу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бити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удружени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хемангиомима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усне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дупље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језика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ждрела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гркљана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Према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локализацији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могу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бити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површни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дубоки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а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према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хистолошкој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грађи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капиларни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кавернозни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Етиологија је непозната. 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манифестују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првој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години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живота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црвенкасто-пурпурног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отока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меке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конзистенције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безболног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палпацију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ијагноз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а: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слик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УЗ врата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праћење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пацијента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пошто 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понтано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регредирају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80%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случајева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првим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годинама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живота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избора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некомпликоване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хемангиоме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бета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блокери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Код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компликованих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кортикостерои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склеротерапија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емболизација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ласером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ексцизија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Зрачна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ограничену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примену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због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великог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ризика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касних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секвела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8FE8A8-E6EE-19C9-DAB4-A4CBB4F26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Хемангиоми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107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36FC56-80AB-CF74-7C23-1C84F3125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астају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примордијалних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лимфатика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Шире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експанзијом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инфилтрацијом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У 90%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случајева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манифестују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године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живота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а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типично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латерална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приказују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мекани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компресибилни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тумефакти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Притиском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ларинкс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трахеју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могу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изазвати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стридор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диспнеју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разлику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хемангиома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лимфангиоми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ретко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спонтано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регредирају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Дујагноза: клиничка слика,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палпациј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и УЗ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подразумева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апликацију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склерозантних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средстава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монотерапију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циљу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смањивања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величине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тумора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лечење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C2903D-6351-A2DD-FFCF-3A5756EAC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Лимфангиоми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4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hygroma </a:t>
            </a:r>
            <a:r>
              <a:rPr lang="en-US" sz="44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cysticum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087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772400" cy="182976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x-none" sz="5400" dirty="0">
                <a:effectLst/>
                <a:latin typeface="Times New Roman" pitchFamily="18" charset="0"/>
                <a:cs typeface="Times New Roman" pitchFamily="18" charset="0"/>
              </a:rPr>
              <a:t>Лимфаденопатије врата</a:t>
            </a:r>
            <a:endParaRPr lang="en-US" sz="5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63" y="785813"/>
            <a:ext cx="8229600" cy="5072062"/>
          </a:xfrm>
        </p:spPr>
        <p:txBody>
          <a:bodyPr>
            <a:normAutofit fontScale="92500" lnSpcReduction="20000"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900" b="1" dirty="0">
                <a:latin typeface="Times New Roman" pitchFamily="18" charset="0"/>
                <a:cs typeface="Times New Roman" pitchFamily="18" charset="0"/>
              </a:rPr>
              <a:t>ЗАПАЉЕНСКЕ</a:t>
            </a: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3500" b="1" dirty="0">
                <a:latin typeface="Times New Roman" pitchFamily="18" charset="0"/>
                <a:cs typeface="Times New Roman" pitchFamily="18" charset="0"/>
              </a:rPr>
              <a:t>Неспецифичне</a:t>
            </a: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3500" b="1" dirty="0">
                <a:latin typeface="Times New Roman" pitchFamily="18" charset="0"/>
                <a:cs typeface="Times New Roman" pitchFamily="18" charset="0"/>
              </a:rPr>
              <a:t>Специфичне</a:t>
            </a:r>
            <a:endParaRPr lang="sl-SI" sz="3500" b="1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sl-SI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900" b="1" dirty="0">
                <a:latin typeface="Times New Roman" pitchFamily="18" charset="0"/>
                <a:cs typeface="Times New Roman" pitchFamily="18" charset="0"/>
              </a:rPr>
              <a:t>ТУМОРСКЕ</a:t>
            </a: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3500" b="1" dirty="0">
                <a:latin typeface="Times New Roman" pitchFamily="18" charset="0"/>
                <a:cs typeface="Times New Roman" pitchFamily="18" charset="0"/>
              </a:rPr>
              <a:t>Бенигне</a:t>
            </a: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3500" b="1" dirty="0">
                <a:latin typeface="Times New Roman" pitchFamily="18" charset="0"/>
                <a:cs typeface="Times New Roman" pitchFamily="18" charset="0"/>
              </a:rPr>
              <a:t>Малигне</a:t>
            </a:r>
          </a:p>
          <a:p>
            <a:pPr marL="859536" lvl="2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x-none" sz="3000" b="1" dirty="0">
                <a:latin typeface="Times New Roman" pitchFamily="18" charset="0"/>
                <a:cs typeface="Times New Roman" pitchFamily="18" charset="0"/>
              </a:rPr>
              <a:t>Примарне</a:t>
            </a:r>
          </a:p>
          <a:p>
            <a:pPr lvl="3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sl-SI" sz="2600" dirty="0">
                <a:latin typeface="Times New Roman" pitchFamily="18" charset="0"/>
                <a:cs typeface="Times New Roman" pitchFamily="18" charset="0"/>
              </a:rPr>
              <a:t>LYMPHOMA HODGKIN</a:t>
            </a:r>
            <a:endParaRPr lang="x-none" sz="2600" dirty="0">
              <a:latin typeface="Times New Roman" pitchFamily="18" charset="0"/>
              <a:cs typeface="Times New Roman" pitchFamily="18" charset="0"/>
            </a:endParaRPr>
          </a:p>
          <a:p>
            <a:pPr lvl="3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sl-SI" sz="2600" dirty="0">
                <a:latin typeface="Times New Roman" pitchFamily="18" charset="0"/>
                <a:cs typeface="Times New Roman" pitchFamily="18" charset="0"/>
              </a:rPr>
              <a:t>LYMPHOMA NON HODGKIN     </a:t>
            </a:r>
            <a:endParaRPr lang="x-none" sz="2600" dirty="0">
              <a:latin typeface="Times New Roman" pitchFamily="18" charset="0"/>
              <a:cs typeface="Times New Roman" pitchFamily="18" charset="0"/>
            </a:endParaRPr>
          </a:p>
          <a:p>
            <a:pPr marL="859536" lvl="2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x-none" sz="3000" b="1" dirty="0">
                <a:latin typeface="Times New Roman" pitchFamily="18" charset="0"/>
                <a:cs typeface="Times New Roman" pitchFamily="18" charset="0"/>
              </a:rPr>
              <a:t>Секундарне (метастатске)</a:t>
            </a:r>
            <a:endParaRPr lang="sl-SI" sz="30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Content Placeholder 1"/>
          <p:cNvSpPr>
            <a:spLocks noGrp="1"/>
          </p:cNvSpPr>
          <p:nvPr>
            <p:ph idx="1"/>
          </p:nvPr>
        </p:nvSpPr>
        <p:spPr>
          <a:xfrm>
            <a:off x="428625" y="1928813"/>
            <a:ext cx="8229600" cy="4380507"/>
          </a:xfrm>
        </p:spPr>
        <p:txBody>
          <a:bodyPr/>
          <a:lstStyle/>
          <a:p>
            <a:r>
              <a:rPr lang="en-US" sz="4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Неспецифичне</a:t>
            </a:r>
            <a:endParaRPr lang="sr-Cyrl-RS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акутне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хроничне</a:t>
            </a:r>
            <a:endParaRPr lang="sr-Cyrl-R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Специфичне</a:t>
            </a:r>
            <a:endParaRPr lang="sl-SI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Етиологија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Вируси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аденовируси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рубела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вирус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мумпса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инфективна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мононуклеоза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коксаки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вирус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lvl="1" algn="just"/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Бактерије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стрептококе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стафилококе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и </a:t>
            </a:r>
          </a:p>
          <a:p>
            <a:pPr lvl="1" algn="just"/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Микозе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актиномикоза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аспергилоза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sl-SI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x-none" sz="4400" dirty="0">
                <a:effectLst/>
                <a:latin typeface="Times New Roman" pitchFamily="18" charset="0"/>
                <a:cs typeface="Times New Roman" pitchFamily="18" charset="0"/>
              </a:rPr>
              <a:t>Запаљенске лимфаденопатије врата</a:t>
            </a:r>
            <a:endParaRPr lang="en-US" sz="4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59428E-FCBB-0036-266E-6F8AFC59D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sr-Latn-RS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линич</a:t>
            </a:r>
            <a:r>
              <a:rPr lang="sr-Cyrl-RS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 слика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мекан, 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покретн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тумефакт, са отоком и црвенилом коже изнад промене. Често су присутни клинички симптоми и знаци примарног запаљења које је довело до реактивног лимфаденитиса, као и општи симптоми у виду температуре, малаксалости, грознице. </a:t>
            </a:r>
            <a:endParaRPr lang="sr-Cyrl-RS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Latn-RS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</a:t>
            </a:r>
            <a:r>
              <a:rPr lang="sr-Cyrl-RS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анамнез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инспекциј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палпациј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врата,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преглед ОРЛ, 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инфектолога и стоматолога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 УЗ 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врата. </a:t>
            </a:r>
            <a:endParaRPr lang="sr-Cyrl-RS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Latn-RS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sr-Latn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је каузална и усмерена на узрочника примарне инфекције и подразумева примену антибиотика. У случају некротичног, апсцедирајућег лимфадентиса поред антибиотске терапије индикована је инцизија и дренажа промене уз узимање бриса апсцесне шупљине за бактериолошку анализу, као и ткива измењеног лимфног чвора за патохистолошку анализу.    </a:t>
            </a:r>
            <a:endParaRPr lang="en-US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475C8D-3D7D-658C-6B7B-F303FDFE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Акутн</a:t>
            </a:r>
            <a:r>
              <a:rPr lang="sr-Cyrl-R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лимфаденитис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78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медијалне цисте и фистуле врата (</a:t>
            </a:r>
            <a:r>
              <a:rPr lang="sr-Cyrl-R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тиреоглосног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дуктуса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латералне (</a:t>
            </a:r>
            <a:r>
              <a:rPr lang="sr-Cyrl-R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бранхијалне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цисте и фистуле врата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вратно ребро</a:t>
            </a:r>
          </a:p>
          <a:p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тортиколис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конгенитални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тумори врата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васкуларне и лимфатичне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малформације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врата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4800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Конгениталне </a:t>
            </a:r>
            <a:r>
              <a:rPr lang="sr-Cyrl-RS" sz="4800" dirty="0" err="1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малформације</a:t>
            </a:r>
            <a:r>
              <a:rPr lang="sr-Cyrl-RS" sz="4800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врата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933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F28C20-CBDE-4CA4-A354-8A0A65127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оследица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прологираног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акутног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лимфаденитиса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Карактеришу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безболним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увећањем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лимфног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чвора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који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чврсте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конзистенције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покретан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односу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кожу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неизмењене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коже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изнад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промене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sr-Cyrl-RS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Дијагноза</a:t>
            </a:r>
            <a:r>
              <a:rPr lang="sr-Cyrl-R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анамнеза, клиничка слика, УЗ врата,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серолошки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тестови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циљу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детекције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узрочника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инфекције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Златни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стандард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нејасним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случајевима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код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сумње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примарне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секундарне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малигне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лимфаденопатије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ексцизија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лимфног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чвора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целини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ПХ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а.</a:t>
            </a:r>
          </a:p>
          <a:p>
            <a:r>
              <a:rPr lang="sr-Cyrl-RS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en-US" sz="2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ерапиј</a:t>
            </a:r>
            <a:r>
              <a:rPr lang="sr-Cyrl-RS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најчешће није потребна.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Иницијално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могу дати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антибиотици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широког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спектра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макролиди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тетрациклини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и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очекивати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редукција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величине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лимфног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чвора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условом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бактерије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узрочници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инфекције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03BB75-C0DD-167A-DE04-76CFFE4C9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ронични</a:t>
            </a:r>
            <a:r>
              <a:rPr lang="sr-Cyrl-R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</a:t>
            </a:r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еспецифични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лимфаденитис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031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B0C282-2AD3-F923-4322-CAFFB0B58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Најзначајнији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ТБЦ</a:t>
            </a:r>
            <a:r>
              <a:rPr lang="sr-Cyrl-R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кога изазивају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овини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хумани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ТБЦ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бацил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Најчешће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ради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хематогеном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ширењу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инфекције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након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примарне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плућне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ТБЦ.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en-US" sz="2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уес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лепра</a:t>
            </a:r>
            <a:r>
              <a:rPr lang="sr-Cyrl-R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су</a:t>
            </a:r>
            <a:r>
              <a:rPr lang="en-U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ретки</a:t>
            </a:r>
            <a:r>
              <a:rPr lang="sr-Cyrl-R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sr-Cyrl-RS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Клиничка</a:t>
            </a:r>
            <a:r>
              <a:rPr lang="sr-Cyrl-RS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слика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а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симптоматск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увећањ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лимфног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чвора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често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задњ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регион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Могу да се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јав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симптоми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плућа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кашља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искашљавањем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сукрвичавог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испљувка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Дијагноза</a:t>
            </a:r>
            <a:r>
              <a:rPr lang="sr-Cyrl-R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а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нам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sr-Cyrl-R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преглед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УЗ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РТГ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плућа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туберкулинск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тест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У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нејасним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случајевима</a:t>
            </a:r>
            <a:r>
              <a:rPr lang="sr-Cyrl-R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поставља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ексцизионом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биопсијом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лимфног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чвора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спада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домен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пулмолога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подразумева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примену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туберкулостатика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sr-Cyrl-RS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Т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онзилектомија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примарна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локализација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тонзиларном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ткиву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3F8E5C-14AB-C661-C33E-D4DD85673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ронични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специфични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лимфаденитис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2835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4" descr="File0388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 l="2158" t="3154" r="52417" b="13968"/>
          <a:stretch>
            <a:fillRect/>
          </a:stretch>
        </p:blipFill>
        <p:spPr>
          <a:xfrm>
            <a:off x="2268538" y="476250"/>
            <a:ext cx="4727575" cy="5902325"/>
          </a:xfrm>
          <a:noFill/>
          <a:ln w="28575">
            <a:solidFill>
              <a:srgbClr val="333399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4" descr="File039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908050"/>
            <a:ext cx="7345362" cy="4976813"/>
          </a:xfrm>
          <a:noFill/>
          <a:ln w="28575">
            <a:solidFill>
              <a:srgbClr val="333399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EFCBAE-154C-5811-079B-A82034E76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en-US" sz="2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легмона</a:t>
            </a:r>
            <a:r>
              <a:rPr lang="sr-Cyrl-RS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врата</a:t>
            </a:r>
            <a:r>
              <a:rPr lang="sr-Cyrl-RS" sz="2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представља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дифузну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гнојну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инфламацију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цервикалних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меких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ткива</a:t>
            </a:r>
            <a:r>
              <a:rPr lang="sr-Cyrl-R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2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Апсцеси</a:t>
            </a:r>
            <a:r>
              <a:rPr lang="sr-Cyrl-RS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врата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ограничене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гнојне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колекције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које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клинички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манифестују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видљивог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палпабилног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запаљенског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отицања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меког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ткива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феноменом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флуктуације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Апсцеси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деле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sr-Cyrl-R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површне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дубоке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Површни</a:t>
            </a:r>
            <a:r>
              <a:rPr lang="en-US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апсцеси</a:t>
            </a:r>
            <a:r>
              <a:rPr lang="en-US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локализовани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између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платизме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површног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листа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вратне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фасциј</a:t>
            </a:r>
            <a:r>
              <a:rPr lang="sr-Cyrl-RS" sz="2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е. </a:t>
            </a:r>
            <a:r>
              <a:rPr lang="en-US" sz="2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Дубоки</a:t>
            </a:r>
            <a:r>
              <a:rPr lang="en-US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апсцеси</a:t>
            </a:r>
            <a:r>
              <a:rPr lang="en-US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локализовани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испод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вратне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фасције</a:t>
            </a:r>
            <a:r>
              <a:rPr lang="sr-Cyrl-R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94BBA0-21B4-33F1-A64D-6781A36E6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Флегмоне и апсцеси врата</a:t>
            </a:r>
            <a:endParaRPr lang="en-US" sz="4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7218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948FA5-15EC-B6C6-FD5A-A87C9E4CA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9"/>
            <a:ext cx="8229600" cy="4525962"/>
          </a:xfrm>
        </p:spPr>
        <p:txBody>
          <a:bodyPr/>
          <a:lstStyle/>
          <a:p>
            <a:r>
              <a:rPr lang="sr-Cyrl-RS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Етиологија</a:t>
            </a:r>
            <a:r>
              <a:rPr lang="sr-Cyrl-R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настају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последица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фурункула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карбункула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ширења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гнојних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инфекција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регије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ждрела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усне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дупље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код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имунокомпромитованих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особа</a:t>
            </a:r>
            <a:r>
              <a:rPr lang="sr-Cyrl-R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некротизујућег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лимфаденитиса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повреда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компликација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након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хируршких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захвата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sr-Cyrl-RS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Најчешћа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примарна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ширења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инфекције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тонзиле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кариозно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измењени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зуби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пљувачне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жлезде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могу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јавити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компликација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мастоидитиса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2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Bezold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-ов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апсцес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инклавираних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страних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тела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усне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дупље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ждрела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254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5A027F-A620-38AB-4159-54FF5D05B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688632"/>
          </a:xfrm>
        </p:spPr>
        <p:txBody>
          <a:bodyPr/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клиничкој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слици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присутан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поремећај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општег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стања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организма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повишен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телесн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малаксалост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локално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присут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оток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црвенило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палпацији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тумефакција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флуктуира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случају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апсцеса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Пацијент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често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заузима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принудни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положај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флексије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инфекције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</a:t>
            </a:r>
            <a:r>
              <a:rPr lang="sr-Cyrl-R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анамнез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слик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лабораторијск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 крви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УЗ, ЦТ, МР врата,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бактериологија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комбинована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конзервативна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флегмоне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подразумева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цервикотомију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широким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отварањем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свих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компартмента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циљу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дренаже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аерације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случају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локализоване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гнојне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колекције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приступа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циљаној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инцизији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дренажи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Конзервативна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подразумева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примену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високих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доза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антибиотика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широког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спектра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дејства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30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Content Placeholder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3805238"/>
          </a:xfrm>
        </p:spPr>
        <p:txBody>
          <a:bodyPr/>
          <a:lstStyle/>
          <a:p>
            <a:pPr algn="just"/>
            <a:r>
              <a:rPr lang="en-US" sz="3600" b="1">
                <a:latin typeface="Times New Roman" pitchFamily="18" charset="0"/>
                <a:cs typeface="Arial" charset="0"/>
              </a:rPr>
              <a:t>БЕНИГНЕ </a:t>
            </a:r>
            <a:endParaRPr lang="sl-SI" sz="36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l-SI" sz="360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3200">
                <a:latin typeface="Times New Roman" pitchFamily="18" charset="0"/>
                <a:cs typeface="Times New Roman" pitchFamily="18" charset="0"/>
              </a:rPr>
              <a:t>Најчешће </a:t>
            </a:r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лимфангиом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(који је најчешће конгениталан и настаје услед поремећаја у развоју лимфонодуса усне дупље, фаринкса и паротиде).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x-none" sz="4400" dirty="0">
                <a:effectLst/>
                <a:latin typeface="Times New Roman" pitchFamily="18" charset="0"/>
                <a:cs typeface="Times New Roman" pitchFamily="18" charset="0"/>
              </a:rPr>
              <a:t>Туморске лимфаденопатије</a:t>
            </a:r>
            <a:endParaRPr lang="en-US" sz="4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625" y="428625"/>
            <a:ext cx="8229600" cy="5929313"/>
          </a:xfrm>
        </p:spPr>
        <p:txBody>
          <a:bodyPr>
            <a:normAutofit fontScale="77500" lnSpcReduction="20000"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4600" b="1" dirty="0">
                <a:latin typeface="Times New Roman" pitchFamily="18" charset="0"/>
                <a:cs typeface="Times New Roman" pitchFamily="18" charset="0"/>
              </a:rPr>
              <a:t>МАЛИГНЕ</a:t>
            </a: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4100" b="1" dirty="0">
                <a:latin typeface="Times New Roman" pitchFamily="18" charset="0"/>
                <a:cs typeface="Times New Roman" pitchFamily="18" charset="0"/>
              </a:rPr>
              <a:t>Примарне </a:t>
            </a:r>
          </a:p>
          <a:p>
            <a:pPr marL="859536" lvl="2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sl-SI" sz="3600" dirty="0">
                <a:latin typeface="Times New Roman" pitchFamily="18" charset="0"/>
                <a:cs typeface="Times New Roman" pitchFamily="18" charset="0"/>
              </a:rPr>
              <a:t>LYMPHOMA MALIGNUM HODGKIN</a:t>
            </a:r>
            <a:endParaRPr lang="x-none" sz="3600" dirty="0">
              <a:latin typeface="Times New Roman" pitchFamily="18" charset="0"/>
              <a:cs typeface="Times New Roman" pitchFamily="18" charset="0"/>
            </a:endParaRPr>
          </a:p>
          <a:p>
            <a:pPr marL="859536" lvl="2" algn="just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sl-SI" sz="3600" dirty="0">
                <a:latin typeface="Times New Roman" pitchFamily="18" charset="0"/>
                <a:cs typeface="Times New Roman" pitchFamily="18" charset="0"/>
              </a:rPr>
              <a:t>LYMPHOMA MALIGNUM NON HODGKIN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sl-SI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sl-SI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sl-SI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LYMPHOMA MALIGNUM HODGKIN </a:t>
            </a:r>
          </a:p>
          <a:p>
            <a:pPr marL="365760" indent="-256032" algn="just" fontAlgn="auto">
              <a:spcAft>
                <a:spcPts val="0"/>
              </a:spcAft>
              <a:buFontTx/>
              <a:buNone/>
              <a:defRPr/>
            </a:pPr>
            <a:endParaRPr lang="sl-SI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100" dirty="0">
                <a:latin typeface="Times New Roman" pitchFamily="18" charset="0"/>
                <a:cs typeface="Times New Roman" pitchFamily="18" charset="0"/>
              </a:rPr>
              <a:t>Само мали проценат малигних ћелија (Рид</a:t>
            </a:r>
            <a:r>
              <a:rPr lang="sl-SI" sz="31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3100" dirty="0">
                <a:latin typeface="Times New Roman" pitchFamily="18" charset="0"/>
                <a:cs typeface="Times New Roman" pitchFamily="18" charset="0"/>
              </a:rPr>
              <a:t>Стенберг-ове џиновске ћелије – око 1%)</a:t>
            </a:r>
            <a:endParaRPr lang="sl-SI" sz="31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100" dirty="0">
                <a:latin typeface="Times New Roman" pitchFamily="18" charset="0"/>
                <a:cs typeface="Times New Roman" pitchFamily="18" charset="0"/>
              </a:rPr>
              <a:t>Асиметрични, безболно увећани лимфни нодуси на врату.</a:t>
            </a:r>
            <a:r>
              <a:rPr lang="sl-SI" sz="31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100" dirty="0">
                <a:latin typeface="Times New Roman" pitchFamily="18" charset="0"/>
                <a:cs typeface="Times New Roman" pitchFamily="18" charset="0"/>
              </a:rPr>
              <a:t>Најчешће супраклавикуларно (локализована форма болести).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100" dirty="0">
                <a:latin typeface="Times New Roman" pitchFamily="18" charset="0"/>
                <a:cs typeface="Times New Roman" pitchFamily="18" charset="0"/>
              </a:rPr>
              <a:t>Касније се шири у медијастинум,  абдомен, ингвинум и нелимфоидне органе (слезина, јетра, а у 5% случајева захвата назофаринкс, орофаринкс, кожу и скелет). 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1028" descr="File035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1381"/>
          <a:stretch>
            <a:fillRect/>
          </a:stretch>
        </p:blipFill>
        <p:spPr>
          <a:xfrm>
            <a:off x="395288" y="698500"/>
            <a:ext cx="8280400" cy="5524500"/>
          </a:xfrm>
          <a:noFill/>
          <a:ln w="28575">
            <a:solidFill>
              <a:srgbClr val="333399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766E49-AF7C-5B10-F2FC-A2E52326C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036094"/>
          </a:xfrm>
        </p:spPr>
        <p:txBody>
          <a:bodyPr/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астају као последица поремећаја ембрионалног развоја штитасте жлезде.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око 75% случајева медијалне цисте врата се клинички манифестују пре 5 године живота. Циста обично настаје акутно, субкутано је локализована, еластичне конзистенције, покретна и болна на додир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уз типичну локализацију у медијалној линији врата. Уколико дође до супурације цисте може настати пробој инфекције преко коже када се секундарно формира медијална фистула преко које се циста дренира.</a:t>
            </a:r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E50438-E942-3972-66FD-A45E59DA3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de-DE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едијалне цисте и фистуле врата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029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4" descr="File000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 r="916"/>
          <a:stretch>
            <a:fillRect/>
          </a:stretch>
        </p:blipFill>
        <p:spPr>
          <a:xfrm>
            <a:off x="684213" y="476250"/>
            <a:ext cx="7847012" cy="5800725"/>
          </a:xfrm>
          <a:noFill/>
          <a:ln w="28575">
            <a:solidFill>
              <a:srgbClr val="333399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625" y="642938"/>
            <a:ext cx="8229600" cy="5214937"/>
          </a:xfrm>
        </p:spPr>
        <p:txBody>
          <a:bodyPr>
            <a:normAutofit fontScale="92500" lnSpcReduction="20000"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5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x-none" sz="3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x-none" sz="2800" dirty="0">
              <a:latin typeface="Times New Roman" pitchFamily="18" charset="0"/>
              <a:cs typeface="Times New Roman" pitchFamily="18" charset="0"/>
            </a:endParaRP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3000" dirty="0">
                <a:latin typeface="Times New Roman" pitchFamily="18" charset="0"/>
                <a:cs typeface="Times New Roman" pitchFamily="18" charset="0"/>
              </a:rPr>
              <a:t>У почетку асимптоматска, у поодмаклом стадијуму повишена температура, ноћно знојење, свраб коже и губитак телесне тежине.</a:t>
            </a: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3000" dirty="0">
                <a:latin typeface="Times New Roman" pitchFamily="18" charset="0"/>
                <a:cs typeface="Times New Roman" pitchFamily="18" charset="0"/>
              </a:rPr>
              <a:t>У генерализованиом стадијуму – јетра, слезина, бубрег, мозак, локомоторни апарат и кожа.</a:t>
            </a:r>
            <a:endParaRPr lang="sl-SI" sz="30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sl-SI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5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x-none" sz="35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3000" dirty="0">
                <a:latin typeface="Times New Roman" pitchFamily="18" charset="0"/>
                <a:cs typeface="Times New Roman" pitchFamily="18" charset="0"/>
              </a:rPr>
              <a:t>Анамнеза, кл.преглед, цитолошки и ПХ преглед нодуса или мукозе код екстранодусне форме, затим КТ абдомена, ЕХО абдомена, обрада костне сржи, хематолошка и лабораторијска испитивања. </a:t>
            </a:r>
            <a:endParaRPr lang="sl-SI" sz="30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625" y="357188"/>
            <a:ext cx="8229600" cy="5786437"/>
          </a:xfrm>
        </p:spPr>
        <p:txBody>
          <a:bodyPr>
            <a:normAutofit fontScale="92500" lnSpcReduction="10000"/>
          </a:bodyPr>
          <a:lstStyle/>
          <a:p>
            <a:pPr marL="365760" indent="-256032" algn="just" fontAlgn="auto">
              <a:lnSpc>
                <a:spcPct val="9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sl-SI" sz="3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LYMPHOMA MALIGNUM NON HODGKIN</a:t>
            </a:r>
          </a:p>
          <a:p>
            <a:pPr marL="365760" indent="-256032" algn="just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sl-SI" sz="2400" dirty="0">
              <a:cs typeface="Arial" charset="0"/>
            </a:endParaRPr>
          </a:p>
          <a:p>
            <a:pPr marL="365760" indent="-256032" algn="just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000" dirty="0">
                <a:latin typeface="Times New Roman" pitchFamily="18" charset="0"/>
                <a:cs typeface="Times New Roman" pitchFamily="18" charset="0"/>
              </a:rPr>
              <a:t>То је примарна неоплазија лимфног ткива која је по хистопатолошким, клиничким и имунлошким особеностима јасно одвојена од Hodgkin-ове болести. Чешћи је од Hodgkin-овог</a:t>
            </a:r>
            <a:r>
              <a:rPr lang="sl-SI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000" dirty="0">
                <a:latin typeface="Times New Roman" pitchFamily="18" charset="0"/>
                <a:cs typeface="Times New Roman" pitchFamily="18" charset="0"/>
              </a:rPr>
              <a:t>лимфома.</a:t>
            </a:r>
          </a:p>
          <a:p>
            <a:pPr marL="365760" indent="-256032" algn="just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000" dirty="0">
                <a:latin typeface="Times New Roman" pitchFamily="18" charset="0"/>
                <a:cs typeface="Times New Roman" pitchFamily="18" charset="0"/>
              </a:rPr>
              <a:t>У хистолошкој слици доминирају малигне ћелије</a:t>
            </a:r>
            <a:r>
              <a:rPr lang="sl-SI" sz="3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5760" indent="-256032" algn="just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sl-SI" sz="1000" dirty="0">
              <a:cs typeface="Arial" charset="0"/>
            </a:endParaRPr>
          </a:p>
          <a:p>
            <a:pPr marL="365760" indent="-256032" algn="just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Клинички</a:t>
            </a:r>
            <a:r>
              <a:rPr lang="sl-SI" sz="28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x-none" sz="2800" dirty="0">
              <a:latin typeface="Times New Roman" pitchFamily="18" charset="0"/>
              <a:cs typeface="Times New Roman" pitchFamily="18" charset="0"/>
            </a:endParaRPr>
          </a:p>
          <a:p>
            <a:pPr marL="621792" lvl="1" algn="just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2600" dirty="0">
                <a:latin typeface="Times New Roman" pitchFamily="18" charset="0"/>
                <a:cs typeface="Times New Roman" pitchFamily="18" charset="0"/>
              </a:rPr>
              <a:t>Цервикална безболна лимфаденопатија која представља први симптом у 2/3 болесника</a:t>
            </a:r>
          </a:p>
          <a:p>
            <a:pPr marL="621792" lvl="1" algn="just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2600" dirty="0">
                <a:latin typeface="Times New Roman" pitchFamily="18" charset="0"/>
                <a:cs typeface="Times New Roman" pitchFamily="18" charset="0"/>
              </a:rPr>
              <a:t>Примарна лкализација је врло често у Waldeyer-овом лимфатичном прстену, а нешто ређе је примарна екстранодусна локализација у слузници ПНШ и орбити. </a:t>
            </a:r>
          </a:p>
          <a:p>
            <a:pPr marL="621792" lvl="1" algn="just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2600" dirty="0">
                <a:latin typeface="Times New Roman" pitchFamily="18" charset="0"/>
                <a:cs typeface="Times New Roman" pitchFamily="18" charset="0"/>
              </a:rPr>
              <a:t>Осим поменутих, екстранодусна  локализација је могућа и слезини, јетри, костној сржи, желудцу, цревима, бубрезима, плућима, кожи, мозгу и можданим опнама.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Content Placeholder 1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442912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Клиничка слика</a:t>
            </a:r>
            <a:r>
              <a:rPr lang="sl-SI" sz="320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320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n-US" sz="2600">
                <a:latin typeface="Times New Roman" pitchFamily="18" charset="0"/>
                <a:cs typeface="Times New Roman" pitchFamily="18" charset="0"/>
              </a:rPr>
              <a:t>Грозница, губљење на тежини </a:t>
            </a:r>
          </a:p>
          <a:p>
            <a:pPr lvl="1" algn="just">
              <a:lnSpc>
                <a:spcPct val="90000"/>
              </a:lnSpc>
            </a:pPr>
            <a:r>
              <a:rPr lang="en-US" sz="2600">
                <a:latin typeface="Times New Roman" pitchFamily="18" charset="0"/>
                <a:cs typeface="Times New Roman" pitchFamily="18" charset="0"/>
              </a:rPr>
              <a:t>Остала симптоматологија зависи од примарне локализације болести. </a:t>
            </a:r>
          </a:p>
          <a:p>
            <a:pPr lvl="2" algn="just">
              <a:lnSpc>
                <a:spcPct val="9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Ако се ради о примарној екстранодусној локализацији симптоматологија је типична за захваћени орган.  </a:t>
            </a:r>
            <a:endParaRPr lang="sl-SI" sz="320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 algn="just">
              <a:lnSpc>
                <a:spcPct val="90000"/>
              </a:lnSpc>
            </a:pPr>
            <a:r>
              <a:rPr lang="en-US" sz="2600">
                <a:latin typeface="Times New Roman" pitchFamily="18" charset="0"/>
                <a:cs typeface="Times New Roman" pitchFamily="18" charset="0"/>
              </a:rPr>
              <a:t>Анамнеза, кл.преглед (инспекција и палпација), биопсија, ПХ верификација, лабораторија, радиологија (РТГ грудног коша, КТ абдомена).</a:t>
            </a:r>
            <a:endParaRPr lang="sl-SI" sz="2600">
              <a:latin typeface="Times New Roman" pitchFamily="18" charset="0"/>
              <a:cs typeface="Times New Roman" pitchFamily="18" charset="0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Content Placeholder 1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4525963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1" algn="just">
              <a:lnSpc>
                <a:spcPct val="900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Комбинована – хемотерапија, радиотерапија, а некада аутологна трансплатација костне сржи. </a:t>
            </a:r>
          </a:p>
          <a:p>
            <a:pPr lvl="1" algn="just">
              <a:lnSpc>
                <a:spcPct val="90000"/>
              </a:lnSpc>
              <a:buFont typeface="Verdana" pitchFamily="34" charset="0"/>
              <a:buNone/>
            </a:pP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Прогноза зависи од хистопатолошког типа, клиничког стадијума болести, присуства или одсуства системских симптома.</a:t>
            </a:r>
          </a:p>
          <a:p>
            <a:pPr lvl="1" algn="just">
              <a:lnSpc>
                <a:spcPct val="900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Оболели од нодусне локализације има бољу прогнозу од оних са примарном екстранодусном локализацијом. </a:t>
            </a:r>
          </a:p>
          <a:p>
            <a:pPr lvl="1" algn="just">
              <a:lnSpc>
                <a:spcPct val="90000"/>
              </a:lnSpc>
              <a:buFont typeface="Verdana" pitchFamily="34" charset="0"/>
              <a:buNone/>
            </a:pPr>
            <a:endParaRPr lang="en-US" sz="2400" b="1">
              <a:cs typeface="Arial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4" descr="File000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 b="55688"/>
          <a:stretch>
            <a:fillRect/>
          </a:stretch>
        </p:blipFill>
        <p:spPr>
          <a:xfrm>
            <a:off x="611188" y="549275"/>
            <a:ext cx="7848600" cy="5040313"/>
          </a:xfrm>
          <a:noFill/>
          <a:ln w="28575">
            <a:solidFill>
              <a:srgbClr val="333399"/>
            </a:solidFill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4" descr="File000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 t="47481"/>
          <a:stretch>
            <a:fillRect/>
          </a:stretch>
        </p:blipFill>
        <p:spPr>
          <a:xfrm>
            <a:off x="900113" y="766763"/>
            <a:ext cx="7343775" cy="5589587"/>
          </a:xfrm>
          <a:noFill/>
          <a:ln w="28575">
            <a:solidFill>
              <a:srgbClr val="333399"/>
            </a:solidFill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Content Placeholder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305300"/>
          </a:xfrm>
        </p:spPr>
        <p:txBody>
          <a:bodyPr/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Учесталост им је знатно чешћа од примарних. </a:t>
            </a:r>
          </a:p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Метастазе на врату су углавном последица примарних карцинома органа главе и врата</a:t>
            </a:r>
            <a:r>
              <a:rPr lang="sl-SI" sz="280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>
                <a:latin typeface="Times New Roman" pitchFamily="18" charset="0"/>
                <a:cs typeface="Times New Roman" pitchFamily="18" charset="0"/>
              </a:rPr>
              <a:t>Само 5% су последица приамрних карцинома у тораксу и абдомену. </a:t>
            </a:r>
          </a:p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Локализација метастаза на врату је обично на страни на којој је и примарни карцином, осим код карцинома епифаринкса, базе језика, непца и посткрикоидне регије. 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x-none" sz="3600" dirty="0">
                <a:effectLst/>
                <a:latin typeface="Times New Roman" pitchFamily="18" charset="0"/>
                <a:cs typeface="Times New Roman" pitchFamily="18" charset="0"/>
              </a:rPr>
              <a:t>Секундарне (метастатске) лимфаденопатије</a:t>
            </a:r>
            <a:endParaRPr lang="en-US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625" y="500063"/>
            <a:ext cx="8229600" cy="5286375"/>
          </a:xfrm>
        </p:spPr>
        <p:txBody>
          <a:bodyPr>
            <a:normAutofit lnSpcReduction="10000"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endParaRPr lang="sl-SI" sz="2800" dirty="0"/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x-none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2800" dirty="0">
                <a:latin typeface="Times New Roman" pitchFamily="18" charset="0"/>
                <a:cs typeface="Times New Roman" pitchFamily="18" charset="0"/>
              </a:rPr>
              <a:t>Анамнеза, кл.преглед (инспекција и палпација врата), тражење примарног карцинома (панендоскопија, детаљни преглед штитасте жлезде), ПХ верификација. </a:t>
            </a: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2800" dirty="0">
                <a:latin typeface="Times New Roman" pitchFamily="18" charset="0"/>
                <a:cs typeface="Times New Roman" pitchFamily="18" charset="0"/>
              </a:rPr>
              <a:t>Код локализације у супраклавикуларној регији потребно је урадити комплетну претрагу грудне и трбушне дупље</a:t>
            </a:r>
            <a:r>
              <a:rPr lang="sl-SI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x-none" sz="2800" dirty="0">
              <a:latin typeface="Times New Roman" pitchFamily="18" charset="0"/>
              <a:cs typeface="Times New Roman" pitchFamily="18" charset="0"/>
            </a:endParaRPr>
          </a:p>
          <a:p>
            <a:pPr marL="621792" lvl="1" algn="just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x-none" sz="2800" dirty="0">
                <a:latin typeface="Times New Roman" pitchFamily="18" charset="0"/>
                <a:cs typeface="Times New Roman" pitchFamily="18" charset="0"/>
              </a:rPr>
              <a:t>У око 3% случајева и поред свих претрага не нађе се се примарни карцином (окултни примарни карцином</a:t>
            </a:r>
            <a:r>
              <a:rPr lang="sl-SI" sz="28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Content Placeholder 1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4525963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en-US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 3" pitchFamily="18" charset="2"/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лечи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примарни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карцином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метастаза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ализације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примарног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карцинома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његових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патохистолошких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присуства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метастаза</a:t>
            </a:r>
            <a:r>
              <a:rPr lang="sl-SI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хируршка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хемо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радиотерапија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012F78-E793-09DF-8822-D83B3E95D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60"/>
          </a:xfrm>
        </p:spPr>
        <p:txBody>
          <a:bodyPr/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случају рецидивантних инфламација медијалне цисте може доћи до њеног хроничног запаљења што се манфифестује тврдим, јасном ограниченим безболним тумефактом који прати покрете ларинкса при гутању уз честе фазе акутизације инфекције.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а:</a:t>
            </a: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анамнез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клиничк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преглед и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УЗ</a:t>
            </a: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врата којим треба проверити и стање развоја штитасте жлезде.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 је хируршка и подразумева уклањање цисте у фази ремисије док је у фази акутне инфламације индикована антибиотска терапија.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случају формирања фистулозног канала неопходно је и његово одстрањење у чему нам помаже преоперативна фистулографија.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890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ајчешће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настају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дејством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тупе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оштре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механичке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силе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склопу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саобраћајног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трауматизма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тучама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спорту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код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покушаја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вешања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загушења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могу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бити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нанете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ватреним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оружјем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етко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изоловане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обично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удружене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повредама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ждрела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једњака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ларинкса</a:t>
            </a:r>
            <a:r>
              <a:rPr lang="sr-Latn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sr-Latn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трахеје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sr-Cyrl-RS" sz="2800" dirty="0">
                <a:latin typeface="Times New Roman" panose="02020603050405020304" pitchFamily="18" charset="0"/>
              </a:rPr>
              <a:t>Терапија подразумева ургентно обезбеђивање дисајног пута, примарну и </a:t>
            </a:r>
            <a:r>
              <a:rPr lang="sr-Cyrl-RS" sz="2800">
                <a:latin typeface="Times New Roman" panose="02020603050405020304" pitchFamily="18" charset="0"/>
              </a:rPr>
              <a:t>дефинитивну обраду ране, АТ </a:t>
            </a:r>
            <a:r>
              <a:rPr lang="sr-Cyrl-RS" sz="2800" dirty="0">
                <a:latin typeface="Times New Roman" panose="02020603050405020304" pitchFamily="18" charset="0"/>
              </a:rPr>
              <a:t>заштиту и антибиотике.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врата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441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DF) Cysta Colli Mediana-Case Report">
            <a:extLst>
              <a:ext uri="{FF2B5EF4-FFF2-40B4-BE49-F238E27FC236}">
                <a16:creationId xmlns:a16="http://schemas.microsoft.com/office/drawing/2014/main" id="{DD32DDF3-D72D-FA62-E6CC-A0A653CDF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3" t="7088" r="9426" b="26763"/>
          <a:stretch/>
        </p:blipFill>
        <p:spPr bwMode="auto">
          <a:xfrm>
            <a:off x="4427984" y="1856386"/>
            <a:ext cx="378124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pot Diagnosis | Faculty of Medicine">
            <a:extLst>
              <a:ext uri="{FF2B5EF4-FFF2-40B4-BE49-F238E27FC236}">
                <a16:creationId xmlns:a16="http://schemas.microsoft.com/office/drawing/2014/main" id="{5C59B8FF-DDB6-F6CE-FE7E-8E2222943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3824259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937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BAEDE3-4AB2-FD2D-CDE7-485BF7AA9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3708"/>
            <a:ext cx="8507288" cy="1800200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астају услед перзистирања или некомплетне регресије цервикалног синуса. Према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другој </a:t>
            </a: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теорији, ова конгенитална малформација настаје као последица поремећаја локалне интраепителне адхезије на нивоу фарингеалних мембрана.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EA30B9-FA15-57DF-184D-5A492D60C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sr-Cyrl-R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de-DE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атералне цисте и фистуле врата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D2EA74-F659-1F9E-6141-29A02AA299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16" y="2842832"/>
            <a:ext cx="3923604" cy="37405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9CFDB4-5306-1A3F-7BA5-5E865A3FDF50}"/>
              </a:ext>
            </a:extLst>
          </p:cNvPr>
          <p:cNvSpPr txBox="1"/>
          <p:nvPr/>
        </p:nvSpPr>
        <p:spPr>
          <a:xfrm>
            <a:off x="4888633" y="4365104"/>
            <a:ext cx="410445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Латералне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цисте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манифестују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безболне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отеклине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пределу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каротидног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троугла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између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хиоидне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кости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m. SCM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2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72EE9A-144D-8A56-B38E-139550D30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656692"/>
            <a:ext cx="8229600" cy="5544616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Фистула се манифестује постојањем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спољашњег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отвора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типичном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месту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случају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акутне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инфламације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фистуле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спољашњег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отвора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дренира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пурулентан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садржај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док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кожа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око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ло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отвора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показује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знаке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запаље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њ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у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црвенила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отока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</a:t>
            </a:r>
            <a:r>
              <a:rPr lang="sr-Cyrl-R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анамнеза, клинички преглед, УЗ, ЦТ и/или МР врата. 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 фистуле се уочава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присуство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спољашњег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отвора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типичном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Контрастном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фистулографијом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дефинисати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канал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фистуле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целини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de-D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de-D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је хируршка.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превенирали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рецидиви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циста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фистула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морају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целини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уклони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Пунктирање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цисти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контраиндиковано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јер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отежава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даље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лечење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извести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изузетним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случајевима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праћеним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јаким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176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B98E79-913E-18D6-B0FA-16E6CF7864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27"/>
          <a:stretch/>
        </p:blipFill>
        <p:spPr>
          <a:xfrm>
            <a:off x="251520" y="771525"/>
            <a:ext cx="4000500" cy="51008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426FFE-C6B9-2B62-57BF-DC02A90C78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5" r="3705" b="4027"/>
          <a:stretch/>
        </p:blipFill>
        <p:spPr>
          <a:xfrm>
            <a:off x="4355976" y="776393"/>
            <a:ext cx="4424436" cy="510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21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AADD64-1B87-64E6-0292-62499405B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781050"/>
            <a:ext cx="73533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5475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2166</TotalTime>
  <Words>2092</Words>
  <Application>Microsoft Office PowerPoint</Application>
  <PresentationFormat>On-screen Show (4:3)</PresentationFormat>
  <Paragraphs>146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Конгениталне малформације врата</vt:lpstr>
      <vt:lpstr>Конгениталне малформације врата</vt:lpstr>
      <vt:lpstr>Mедијалне цисте и фистуле врата</vt:lpstr>
      <vt:lpstr>PowerPoint Presentation</vt:lpstr>
      <vt:lpstr>PowerPoint Presentation</vt:lpstr>
      <vt:lpstr>Латералне цисте и фистуле врата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Вратно ребро (costa cervicalis) </vt:lpstr>
      <vt:lpstr>Тортиколис (torticollis, caput obstipum, криви врат) </vt:lpstr>
      <vt:lpstr>Хемангиоми</vt:lpstr>
      <vt:lpstr>Лимфангиоми (hygroma cysticum) </vt:lpstr>
      <vt:lpstr>Лимфаденопатије врата</vt:lpstr>
      <vt:lpstr>PowerPoint Presentation</vt:lpstr>
      <vt:lpstr>Запаљенске лимфаденопатије врата</vt:lpstr>
      <vt:lpstr>Акутни лимфаденитис</vt:lpstr>
      <vt:lpstr>Хронични неспецифични лимфаденитис </vt:lpstr>
      <vt:lpstr>Хронични специфични лимфаденитис </vt:lpstr>
      <vt:lpstr>PowerPoint Presentation</vt:lpstr>
      <vt:lpstr>PowerPoint Presentation</vt:lpstr>
      <vt:lpstr>Флегмоне и апсцеси врата</vt:lpstr>
      <vt:lpstr>PowerPoint Presentation</vt:lpstr>
      <vt:lpstr>PowerPoint Presentation</vt:lpstr>
      <vt:lpstr>Туморске лимфаденопатије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Секундарне (метастатске) лимфаденопатије</vt:lpstr>
      <vt:lpstr>PowerPoint Presentation</vt:lpstr>
      <vt:lpstr>PowerPoint Presentation</vt:lpstr>
      <vt:lpstr>Повреде врата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ФУНКЦИОНАЛНА ОШТЕЋЕЊА ГЛАСА</dc:title>
  <dc:creator>KCKG</dc:creator>
  <cp:lastModifiedBy>Branislav Belic</cp:lastModifiedBy>
  <cp:revision>82</cp:revision>
  <dcterms:created xsi:type="dcterms:W3CDTF">2016-02-19T14:26:53Z</dcterms:created>
  <dcterms:modified xsi:type="dcterms:W3CDTF">2024-02-18T17:44:43Z</dcterms:modified>
</cp:coreProperties>
</file>